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51435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gif>
</file>

<file path=ppt/media/image23.gif>
</file>

<file path=ppt/media/image24.jpg>
</file>

<file path=ppt/media/image25.gif>
</file>

<file path=ppt/media/image26.jpg>
</file>

<file path=ppt/media/image27.jpg>
</file>

<file path=ppt/media/image4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</a:pPr>
            <a:fld id="{00000000-1234-1234-1234-123412341234}" type="slidenum">
              <a:rPr b="0" i="0" lang="zh-CN" sz="14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" name="Google Shape;62;p1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i="0" sz="2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3" name="Google Shape;163;p9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9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1" name="Google Shape;171;p14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4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9" name="Google Shape;179;p15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5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6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6" name="Google Shape;186;p16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6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3" name="Google Shape;213;p17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7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4" name="Google Shape;234;p18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8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9" name="Google Shape;249;p19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9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i="0" sz="2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0" name="Google Shape;90;p3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3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i="0" sz="2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7" name="Google Shape;97;p4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4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i="0" sz="2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5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2284495be0_0_0:notes"/>
          <p:cNvSpPr/>
          <p:nvPr>
            <p:ph idx="2" type="sldImg"/>
          </p:nvPr>
        </p:nvSpPr>
        <p:spPr>
          <a:xfrm>
            <a:off x="685800" y="1143000"/>
            <a:ext cx="54861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9" name="Google Shape;129;g32284495be0_0_0:notes"/>
          <p:cNvSpPr txBox="1"/>
          <p:nvPr>
            <p:ph idx="1" type="body"/>
          </p:nvPr>
        </p:nvSpPr>
        <p:spPr>
          <a:xfrm>
            <a:off x="685800" y="4400640"/>
            <a:ext cx="54861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32284495be0_0_0:notes"/>
          <p:cNvSpPr txBox="1"/>
          <p:nvPr>
            <p:ph idx="12" type="sldNum"/>
          </p:nvPr>
        </p:nvSpPr>
        <p:spPr>
          <a:xfrm>
            <a:off x="3884760" y="8685360"/>
            <a:ext cx="29715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i="0" sz="2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7" name="Google Shape;137;p6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6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4" name="Google Shape;144;p7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7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8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None/>
            </a:pPr>
            <a:r>
              <a:t/>
            </a:r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20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26.jpg"/><Relationship Id="rId5" Type="http://schemas.openxmlformats.org/officeDocument/2006/relationships/image" Target="../media/image27.jpg"/><Relationship Id="rId6" Type="http://schemas.openxmlformats.org/officeDocument/2006/relationships/image" Target="../media/image2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hyperlink" Target="https://github.com/Bruce-Jay/data-digger%EF%BC%8C%E7%94%A8%E6%88%B7%E5%8F%AF%E4%BB%A5%E7%9B%B4%E6%8E%A5%E9%80%9A%E8%BF%87" TargetMode="External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773280" y="1012320"/>
            <a:ext cx="5245920" cy="15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20"/>
              <a:buFont typeface="Arial"/>
              <a:buNone/>
            </a:pPr>
            <a:r>
              <a:rPr b="1" i="0" lang="zh-CN" sz="432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DataDigger</a:t>
            </a:r>
            <a:r>
              <a:rPr b="1" i="0" lang="zh-CN" sz="432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产品设计展示</a:t>
            </a:r>
            <a:endParaRPr b="0" i="0" sz="4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773280" y="2838600"/>
            <a:ext cx="3466800" cy="43812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"/>
              <a:buFont typeface="Microsoft Yahei"/>
              <a:buNone/>
            </a:pPr>
            <a:r>
              <a:rPr b="0" i="0" lang="zh-CN" sz="144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基于用户视角的开源探索体验优化</a:t>
            </a:r>
            <a:endParaRPr b="0" i="0" sz="144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773280" y="3726000"/>
            <a:ext cx="1645560" cy="352440"/>
          </a:xfrm>
          <a:custGeom>
            <a:rect b="b" l="l" r="r" t="t"/>
            <a:pathLst>
              <a:path extrusionOk="0" h="352958" w="1645920">
                <a:moveTo>
                  <a:pt x="176479" y="0"/>
                </a:moveTo>
                <a:lnTo>
                  <a:pt x="1469441" y="0"/>
                </a:lnTo>
                <a:quadBezTo>
                  <a:pt x="1645920" y="0"/>
                  <a:pt x="1645920" y="176479"/>
                </a:quadBezTo>
                <a:lnTo>
                  <a:pt x="1645920" y="176479"/>
                </a:lnTo>
                <a:quadBezTo>
                  <a:pt x="1645920" y="352958"/>
                  <a:pt x="1469441" y="352958"/>
                </a:quadBezTo>
                <a:lnTo>
                  <a:pt x="176479" y="352958"/>
                </a:lnTo>
                <a:quadBezTo>
                  <a:pt x="0" y="352958"/>
                  <a:pt x="0" y="176479"/>
                </a:quadBezTo>
                <a:lnTo>
                  <a:pt x="0" y="176479"/>
                </a:lnTo>
                <a:quadBezTo>
                  <a:pt x="0" y="0"/>
                  <a:pt x="176479" y="0"/>
                </a:quadBezTo>
                <a:close/>
              </a:path>
            </a:pathLst>
          </a:custGeom>
          <a:solidFill>
            <a:srgbClr val="3AD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609120" y="3674160"/>
            <a:ext cx="2077200" cy="38844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00070F"/>
              </a:buClr>
              <a:buSzPts val="1150"/>
              <a:buFont typeface="Microsoft Yahei"/>
              <a:buNone/>
            </a:pPr>
            <a:r>
              <a:rPr b="0" i="0" lang="zh-CN" sz="1150" u="none" cap="none" strike="noStrike">
                <a:solidFill>
                  <a:srgbClr val="00070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汇报人: DataDigger </a:t>
            </a:r>
            <a:endParaRPr b="0" i="0" sz="11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848520" y="2571120"/>
            <a:ext cx="4382280" cy="360"/>
          </a:xfrm>
          <a:custGeom>
            <a:rect b="b" l="l" r="r" t="t"/>
            <a:pathLst>
              <a:path extrusionOk="0" h="120000" w="4382734">
                <a:moveTo>
                  <a:pt x="0" y="0"/>
                </a:moveTo>
                <a:lnTo>
                  <a:pt x="4382734" y="0"/>
                </a:lnTo>
              </a:path>
            </a:pathLst>
          </a:custGeom>
          <a:noFill/>
          <a:ln cap="flat" cmpd="sng" w="9525">
            <a:solidFill>
              <a:srgbClr val="68686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76FEBA"/>
              </a:buClr>
              <a:buSzPts val="2300"/>
              <a:buFont typeface="Microsoft Yahei"/>
              <a:buNone/>
            </a:pPr>
            <a:r>
              <a:rPr b="1" lang="zh-CN" sz="2300" strike="noStrike">
                <a:solidFill>
                  <a:srgbClr val="76FEB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来源悬浮详情显示</a:t>
            </a:r>
            <a:endParaRPr b="0" sz="2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3"/>
          <p:cNvSpPr/>
          <p:nvPr/>
        </p:nvSpPr>
        <p:spPr>
          <a:xfrm>
            <a:off x="381574" y="1171575"/>
            <a:ext cx="34611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6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来源部分新增的悬浮显示详情功能，旨在通过鼠标悬停的方式，将未展示的信息以悬浮窗口的形式充分展现给用户，提升信息获取的效率和便捷性。</a:t>
            </a:r>
            <a:endParaRPr b="0" sz="1650" strike="noStrik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600">
                <a:solidFill>
                  <a:schemeClr val="lt1"/>
                </a:solidFill>
              </a:rPr>
              <a:t>详见gif图</a:t>
            </a:r>
            <a:endParaRPr sz="145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68" name="Google Shape;16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7224" y="608600"/>
            <a:ext cx="3271014" cy="41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76FEBA"/>
              </a:buClr>
              <a:buSzPts val="2300"/>
              <a:buFont typeface="Microsoft Yahei"/>
              <a:buNone/>
            </a:pPr>
            <a:r>
              <a:rPr b="1" lang="zh-CN" sz="2300">
                <a:solidFill>
                  <a:srgbClr val="76FEB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仓库轮播图选择仓库</a:t>
            </a:r>
            <a:endParaRPr b="0" sz="23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3400" y="1792925"/>
            <a:ext cx="6451926" cy="313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4"/>
          <p:cNvSpPr txBox="1"/>
          <p:nvPr/>
        </p:nvSpPr>
        <p:spPr>
          <a:xfrm>
            <a:off x="1150450" y="640400"/>
            <a:ext cx="60858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chemeClr val="lt1"/>
                </a:solidFill>
              </a:rPr>
              <a:t>用户可以通过选择左右箭头的按钮浏览仓库，免去了在垂直列表中选择的麻烦。同时用户还可以预览维护者的图片，对仓库获取更丰富的信息。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600">
                <a:solidFill>
                  <a:schemeClr val="lt1"/>
                </a:solidFill>
              </a:rPr>
              <a:t>详见gif图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/>
          <p:nvPr/>
        </p:nvSpPr>
        <p:spPr>
          <a:xfrm>
            <a:off x="372960" y="1345680"/>
            <a:ext cx="1928160" cy="1677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8640"/>
              <a:buFont typeface="Arial"/>
              <a:buNone/>
            </a:pPr>
            <a:r>
              <a:rPr b="1" lang="zh-CN" sz="8640" strike="noStrike">
                <a:solidFill>
                  <a:srgbClr val="3AD9C6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lang="zh-CN" sz="8640">
                <a:solidFill>
                  <a:srgbClr val="3AD9C6"/>
                </a:solidFill>
              </a:rPr>
              <a:t>3</a:t>
            </a:r>
            <a:endParaRPr b="0" sz="864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5"/>
          <p:cNvSpPr/>
          <p:nvPr/>
        </p:nvSpPr>
        <p:spPr>
          <a:xfrm>
            <a:off x="648000" y="2783160"/>
            <a:ext cx="5546880" cy="6861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Font typeface="Microsoft Yahei"/>
              <a:buNone/>
            </a:pPr>
            <a:r>
              <a:rPr b="1" lang="zh-CN" sz="288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项目成果与影响</a:t>
            </a:r>
            <a:endParaRPr b="0" sz="288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76FEBA"/>
              </a:buClr>
              <a:buSzPts val="2300"/>
              <a:buFont typeface="Microsoft Yahei"/>
              <a:buNone/>
            </a:pPr>
            <a:r>
              <a:rPr b="1" lang="zh-CN" sz="2300" strike="noStrike">
                <a:solidFill>
                  <a:srgbClr val="76FEB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美观易用的</a:t>
            </a:r>
            <a:r>
              <a:rPr b="1" lang="zh-CN" sz="2300" strike="noStrike">
                <a:solidFill>
                  <a:srgbClr val="76FEBA"/>
                </a:solidFill>
                <a:latin typeface="Arial"/>
                <a:ea typeface="Arial"/>
                <a:cs typeface="Arial"/>
                <a:sym typeface="Arial"/>
              </a:rPr>
              <a:t>Openrank</a:t>
            </a:r>
            <a:r>
              <a:rPr b="1" lang="zh-CN" sz="2300" strike="noStrike">
                <a:solidFill>
                  <a:srgbClr val="76FEB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排行榜</a:t>
            </a:r>
            <a:endParaRPr b="0" sz="2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6"/>
          <p:cNvSpPr/>
          <p:nvPr/>
        </p:nvSpPr>
        <p:spPr>
          <a:xfrm>
            <a:off x="641160" y="1792080"/>
            <a:ext cx="2486880" cy="2332440"/>
          </a:xfrm>
          <a:custGeom>
            <a:rect b="b" l="l" r="r" t="t"/>
            <a:pathLst>
              <a:path extrusionOk="0" h="2332625" w="2487168"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0084FF">
              <a:alpha val="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6"/>
          <p:cNvSpPr/>
          <p:nvPr/>
        </p:nvSpPr>
        <p:spPr>
          <a:xfrm>
            <a:off x="1067040" y="1534680"/>
            <a:ext cx="530280" cy="256680"/>
          </a:xfrm>
          <a:custGeom>
            <a:rect b="b" l="l" r="r" t="t"/>
            <a:pathLst>
              <a:path extrusionOk="0" h="257215" w="530506"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0084FF">
              <a:alpha val="9803"/>
            </a:srgbClr>
          </a:solidFill>
          <a:ln>
            <a:noFill/>
          </a:ln>
        </p:spPr>
      </p:sp>
      <p:sp>
        <p:nvSpPr>
          <p:cNvPr id="192" name="Google Shape;192;p26"/>
          <p:cNvSpPr/>
          <p:nvPr/>
        </p:nvSpPr>
        <p:spPr>
          <a:xfrm>
            <a:off x="641160" y="1018800"/>
            <a:ext cx="425520" cy="425520"/>
          </a:xfrm>
          <a:custGeom>
            <a:rect b="b" l="l" r="r" t="t"/>
            <a:pathLst>
              <a:path extrusionOk="0" h="426013" w="426013"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0084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/>
          <p:nvPr/>
        </p:nvSpPr>
        <p:spPr>
          <a:xfrm>
            <a:off x="1589400" y="1289160"/>
            <a:ext cx="1333800" cy="360"/>
          </a:xfrm>
          <a:custGeom>
            <a:rect b="b" l="l" r="r" t="t"/>
            <a:pathLst>
              <a:path extrusionOk="0" h="120000" w="1334304"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cap="flat" cmpd="sng" w="19050">
            <a:solidFill>
              <a:srgbClr val="3AD9C6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194" name="Google Shape;194;p26"/>
          <p:cNvSpPr/>
          <p:nvPr/>
        </p:nvSpPr>
        <p:spPr>
          <a:xfrm>
            <a:off x="686880" y="1938240"/>
            <a:ext cx="239544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用户视角的界面设计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6"/>
          <p:cNvSpPr/>
          <p:nvPr/>
        </p:nvSpPr>
        <p:spPr>
          <a:xfrm>
            <a:off x="3339360" y="1792080"/>
            <a:ext cx="2486880" cy="2332440"/>
          </a:xfrm>
          <a:custGeom>
            <a:rect b="b" l="l" r="r" t="t"/>
            <a:pathLst>
              <a:path extrusionOk="0" h="2332625" w="2487168"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0084FF">
              <a:alpha val="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6"/>
          <p:cNvSpPr/>
          <p:nvPr/>
        </p:nvSpPr>
        <p:spPr>
          <a:xfrm>
            <a:off x="6015960" y="1792080"/>
            <a:ext cx="2486880" cy="2332440"/>
          </a:xfrm>
          <a:custGeom>
            <a:rect b="b" l="l" r="r" t="t"/>
            <a:pathLst>
              <a:path extrusionOk="0" h="2332625" w="2487168"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0084FF">
              <a:alpha val="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6"/>
          <p:cNvSpPr/>
          <p:nvPr/>
        </p:nvSpPr>
        <p:spPr>
          <a:xfrm>
            <a:off x="750600" y="2340720"/>
            <a:ext cx="2267280" cy="106704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美观易用的Openrank排行榜在界面设计上充分考虑了用户体验，通过优化布局和功能，使得用户能够轻松检索、过滤和分享信息，极大地提升了用户的使用满意度。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6"/>
          <p:cNvSpPr/>
          <p:nvPr/>
        </p:nvSpPr>
        <p:spPr>
          <a:xfrm>
            <a:off x="3385080" y="1938240"/>
            <a:ext cx="239544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亲和易用的UI设计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6"/>
          <p:cNvSpPr/>
          <p:nvPr/>
        </p:nvSpPr>
        <p:spPr>
          <a:xfrm>
            <a:off x="6061680" y="1938240"/>
            <a:ext cx="239544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增强的交互体验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/>
          <p:nvPr/>
        </p:nvSpPr>
        <p:spPr>
          <a:xfrm>
            <a:off x="3449160" y="2340720"/>
            <a:ext cx="2267280" cy="106704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Openrank排行榜采用亲和易用的UI设计，不仅视觉上给人以舒适感，而且操作简便，大大降低了用户的学习成本，让用户在探索开源项目时更加得心应手。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6"/>
          <p:cNvSpPr/>
          <p:nvPr/>
        </p:nvSpPr>
        <p:spPr>
          <a:xfrm>
            <a:off x="6125400" y="2340720"/>
            <a:ext cx="2267280" cy="12423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为了提升用户的交互体验，Openrank排行榜增加了悬浮显示详情、变化展示等功能，并通过页面头部的搜索框下方增加可移动选择仓库的功能，使用户操作更加直观便捷。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6"/>
          <p:cNvSpPr/>
          <p:nvPr/>
        </p:nvSpPr>
        <p:spPr>
          <a:xfrm>
            <a:off x="641160" y="1047960"/>
            <a:ext cx="67932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"/>
              <a:buFont typeface="Microsoft Yahei"/>
              <a:buNone/>
            </a:pPr>
            <a:r>
              <a:rPr b="1" lang="zh-CN" sz="144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01</a:t>
            </a:r>
            <a:endParaRPr b="0" sz="144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3339720" y="1018800"/>
            <a:ext cx="425520" cy="425520"/>
          </a:xfrm>
          <a:custGeom>
            <a:rect b="b" l="l" r="r" t="t"/>
            <a:pathLst>
              <a:path extrusionOk="0" h="426013" w="426013"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0084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6"/>
          <p:cNvSpPr/>
          <p:nvPr/>
        </p:nvSpPr>
        <p:spPr>
          <a:xfrm>
            <a:off x="3349080" y="1047960"/>
            <a:ext cx="70956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"/>
              <a:buFont typeface="Microsoft Yahei"/>
              <a:buNone/>
            </a:pPr>
            <a:r>
              <a:rPr b="1" lang="zh-CN" sz="144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02</a:t>
            </a:r>
            <a:endParaRPr b="0" sz="144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6"/>
          <p:cNvSpPr/>
          <p:nvPr/>
        </p:nvSpPr>
        <p:spPr>
          <a:xfrm>
            <a:off x="6015960" y="1018800"/>
            <a:ext cx="425520" cy="425520"/>
          </a:xfrm>
          <a:custGeom>
            <a:rect b="b" l="l" r="r" t="t"/>
            <a:pathLst>
              <a:path extrusionOk="0" h="426013" w="426013"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0084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6"/>
          <p:cNvSpPr/>
          <p:nvPr/>
        </p:nvSpPr>
        <p:spPr>
          <a:xfrm>
            <a:off x="6016320" y="1047960"/>
            <a:ext cx="72324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"/>
              <a:buFont typeface="Microsoft Yahei"/>
              <a:buNone/>
            </a:pPr>
            <a:r>
              <a:rPr b="1" lang="zh-CN" sz="144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03</a:t>
            </a:r>
            <a:endParaRPr b="0" sz="144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4228200" y="1289160"/>
            <a:ext cx="1333800" cy="360"/>
          </a:xfrm>
          <a:custGeom>
            <a:rect b="b" l="l" r="r" t="t"/>
            <a:pathLst>
              <a:path extrusionOk="0" h="120000" w="1334304"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cap="flat" cmpd="sng" w="19050">
            <a:solidFill>
              <a:srgbClr val="3AD9C6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208" name="Google Shape;208;p26"/>
          <p:cNvSpPr/>
          <p:nvPr/>
        </p:nvSpPr>
        <p:spPr>
          <a:xfrm>
            <a:off x="6913080" y="1289160"/>
            <a:ext cx="1333800" cy="360"/>
          </a:xfrm>
          <a:custGeom>
            <a:rect b="b" l="l" r="r" t="t"/>
            <a:pathLst>
              <a:path extrusionOk="0" h="120000" w="1334304"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cap="flat" cmpd="sng" w="19050">
            <a:solidFill>
              <a:srgbClr val="3AD9C6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209" name="Google Shape;209;p26"/>
          <p:cNvSpPr/>
          <p:nvPr/>
        </p:nvSpPr>
        <p:spPr>
          <a:xfrm>
            <a:off x="3765600" y="1534680"/>
            <a:ext cx="530280" cy="256680"/>
          </a:xfrm>
          <a:custGeom>
            <a:rect b="b" l="l" r="r" t="t"/>
            <a:pathLst>
              <a:path extrusionOk="0" h="257215" w="530506"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0084FF">
              <a:alpha val="9803"/>
            </a:srgbClr>
          </a:solidFill>
          <a:ln>
            <a:noFill/>
          </a:ln>
        </p:spPr>
      </p:sp>
      <p:sp>
        <p:nvSpPr>
          <p:cNvPr id="210" name="Google Shape;210;p26"/>
          <p:cNvSpPr/>
          <p:nvPr/>
        </p:nvSpPr>
        <p:spPr>
          <a:xfrm>
            <a:off x="6441840" y="1534680"/>
            <a:ext cx="530280" cy="256680"/>
          </a:xfrm>
          <a:custGeom>
            <a:rect b="b" l="l" r="r" t="t"/>
            <a:pathLst>
              <a:path extrusionOk="0" h="257215" w="530506"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0084FF">
              <a:alpha val="9803"/>
            </a:srgbClr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76FEBA"/>
              </a:buClr>
              <a:buSzPts val="2300"/>
              <a:buFont typeface="Microsoft Yahei"/>
              <a:buNone/>
            </a:pPr>
            <a:r>
              <a:rPr b="1" lang="zh-CN" sz="2300" strike="noStrike">
                <a:solidFill>
                  <a:srgbClr val="76FEB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鼓励开源创造与分享</a:t>
            </a:r>
            <a:endParaRPr b="0" sz="23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7" name="Google Shape;217;p27"/>
          <p:cNvPicPr preferRelativeResize="0"/>
          <p:nvPr/>
        </p:nvPicPr>
        <p:blipFill rotWithShape="1">
          <a:blip r:embed="rId4">
            <a:alphaModFix amt="60000"/>
          </a:blip>
          <a:srcRect b="0" l="0" r="0" t="0"/>
          <a:stretch/>
        </p:blipFill>
        <p:spPr>
          <a:xfrm>
            <a:off x="0" y="886680"/>
            <a:ext cx="4523040" cy="4053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8" name="Google Shape;218;p27"/>
          <p:cNvPicPr preferRelativeResize="0"/>
          <p:nvPr/>
        </p:nvPicPr>
        <p:blipFill rotWithShape="1">
          <a:blip r:embed="rId5">
            <a:alphaModFix amt="80000"/>
          </a:blip>
          <a:srcRect b="0" l="0" r="0" t="0"/>
          <a:stretch/>
        </p:blipFill>
        <p:spPr>
          <a:xfrm>
            <a:off x="0" y="903240"/>
            <a:ext cx="4523040" cy="43981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19" name="Google Shape;219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1009440"/>
            <a:ext cx="4523040" cy="452304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7"/>
          <p:cNvSpPr/>
          <p:nvPr/>
        </p:nvSpPr>
        <p:spPr>
          <a:xfrm>
            <a:off x="4123080" y="1094040"/>
            <a:ext cx="438876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AC99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0DAC9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提升用户体验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7"/>
          <p:cNvSpPr/>
          <p:nvPr/>
        </p:nvSpPr>
        <p:spPr>
          <a:xfrm>
            <a:off x="4123080" y="1395720"/>
            <a:ext cx="4475520" cy="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通过设计更加亲和易用的UI界面，增强用户在检索、过滤、分享等方面的体验，使开源项目更易于被理解和使用，从而吸引更多的参与者。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7"/>
          <p:cNvSpPr/>
          <p:nvPr/>
        </p:nvSpPr>
        <p:spPr>
          <a:xfrm>
            <a:off x="4123080" y="2259000"/>
            <a:ext cx="438876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AC99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0DAC9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增加交互性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7"/>
          <p:cNvSpPr/>
          <p:nvPr/>
        </p:nvSpPr>
        <p:spPr>
          <a:xfrm>
            <a:off x="4123080" y="2555280"/>
            <a:ext cx="4475520" cy="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在页面头部的搜索框下增加可点击并左右移动选择仓库的功能，提高用户的互动感，让用户在使用过程中感受到更多的参与感和控制感。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7"/>
          <p:cNvSpPr/>
          <p:nvPr/>
        </p:nvSpPr>
        <p:spPr>
          <a:xfrm>
            <a:off x="4122000" y="3522600"/>
            <a:ext cx="438876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AC99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0DAC9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展示贡献变化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7"/>
          <p:cNvSpPr/>
          <p:nvPr/>
        </p:nvSpPr>
        <p:spPr>
          <a:xfrm>
            <a:off x="4123080" y="3824640"/>
            <a:ext cx="4475520" cy="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在表格中加入Openrank变化的数值，突出显示贡献度变化较大的贡献者，激励用户参与开源活动，同时也让其他用户看到他们的努力和成果。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7"/>
          <p:cNvSpPr/>
          <p:nvPr/>
        </p:nvSpPr>
        <p:spPr>
          <a:xfrm>
            <a:off x="2673360" y="1806120"/>
            <a:ext cx="499680" cy="360"/>
          </a:xfrm>
          <a:custGeom>
            <a:rect b="b" l="l" r="r" t="t"/>
            <a:pathLst>
              <a:path extrusionOk="0" h="120000" w="499914">
                <a:moveTo>
                  <a:pt x="0" y="0"/>
                </a:moveTo>
                <a:lnTo>
                  <a:pt x="499914" y="0"/>
                </a:lnTo>
              </a:path>
            </a:pathLst>
          </a:custGeom>
          <a:noFill/>
          <a:ln cap="flat" cmpd="sng" w="19050">
            <a:solidFill>
              <a:srgbClr val="3AD9C6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227" name="Google Shape;227;p27"/>
          <p:cNvSpPr/>
          <p:nvPr/>
        </p:nvSpPr>
        <p:spPr>
          <a:xfrm>
            <a:off x="3161880" y="2856600"/>
            <a:ext cx="350280" cy="360"/>
          </a:xfrm>
          <a:custGeom>
            <a:rect b="b" l="l" r="r" t="t"/>
            <a:pathLst>
              <a:path extrusionOk="0" h="120000" w="350493">
                <a:moveTo>
                  <a:pt x="0" y="0"/>
                </a:moveTo>
                <a:lnTo>
                  <a:pt x="350493" y="0"/>
                </a:lnTo>
              </a:path>
            </a:pathLst>
          </a:custGeom>
          <a:noFill/>
          <a:ln cap="flat" cmpd="sng" w="19050">
            <a:solidFill>
              <a:srgbClr val="3AD9C6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228" name="Google Shape;228;p27"/>
          <p:cNvSpPr/>
          <p:nvPr/>
        </p:nvSpPr>
        <p:spPr>
          <a:xfrm>
            <a:off x="2804760" y="4003200"/>
            <a:ext cx="1102680" cy="360"/>
          </a:xfrm>
          <a:custGeom>
            <a:rect b="b" l="l" r="r" t="t"/>
            <a:pathLst>
              <a:path extrusionOk="0" h="120000" w="1103131">
                <a:moveTo>
                  <a:pt x="0" y="0"/>
                </a:moveTo>
                <a:lnTo>
                  <a:pt x="1103131" y="0"/>
                </a:lnTo>
              </a:path>
            </a:pathLst>
          </a:custGeom>
          <a:noFill/>
          <a:ln cap="flat" cmpd="sng" w="19050">
            <a:solidFill>
              <a:srgbClr val="3AD9C6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229" name="Google Shape;229;p27"/>
          <p:cNvSpPr/>
          <p:nvPr/>
        </p:nvSpPr>
        <p:spPr>
          <a:xfrm>
            <a:off x="1838520" y="1558800"/>
            <a:ext cx="794160" cy="561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60"/>
              <a:buFont typeface="Microsoft Yahei"/>
              <a:buNone/>
            </a:pPr>
            <a:r>
              <a:rPr b="1" lang="zh-CN" sz="216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01</a:t>
            </a:r>
            <a:endParaRPr b="0" sz="216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7"/>
          <p:cNvSpPr/>
          <p:nvPr/>
        </p:nvSpPr>
        <p:spPr>
          <a:xfrm>
            <a:off x="1605600" y="2616480"/>
            <a:ext cx="1311840" cy="561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60"/>
              <a:buFont typeface="Microsoft Yahei"/>
              <a:buNone/>
            </a:pPr>
            <a:r>
              <a:rPr b="1" lang="zh-CN" sz="216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02</a:t>
            </a:r>
            <a:endParaRPr b="0" sz="216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7"/>
          <p:cNvSpPr/>
          <p:nvPr/>
        </p:nvSpPr>
        <p:spPr>
          <a:xfrm>
            <a:off x="1426320" y="3754080"/>
            <a:ext cx="1670400" cy="561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60"/>
              <a:buFont typeface="Microsoft Yahei"/>
              <a:buNone/>
            </a:pPr>
            <a:r>
              <a:rPr b="1" lang="zh-CN" sz="216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03</a:t>
            </a:r>
            <a:endParaRPr b="0" sz="216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76FEBA"/>
              </a:buClr>
              <a:buSzPts val="2300"/>
              <a:buFont typeface="Microsoft Yahei"/>
              <a:buNone/>
            </a:pPr>
            <a:r>
              <a:rPr b="1" lang="zh-CN" sz="2300" strike="noStrike">
                <a:solidFill>
                  <a:srgbClr val="76FEB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提升用户参与度和满意度</a:t>
            </a:r>
            <a:endParaRPr b="0" sz="23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sgw-dx.xf-yun.com/api/v1/sparkdesk/_1734525437061600c895a8cb341cdafbc150de04cba82.jpg?authorization=c2ltcGxlLWp3dCBhaz1zcGFya2Rlc2s4MDAwMDAwMDAwMDE7ZXhwPTMzMTEzMjU0Mzc7YWxnbz1obWFjLXNoYTI1NjtzaWc9Z1dLb091UjA4MWFRRDhXUHprNHRRYXdqdlBYQzk4WVZxMlVrNC9DVG8vUT0=&amp;x_location=7YfmxI7B7uKO7jlRxIftd60ZeLD=" id="238" name="Google Shape;238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8480" y="1088280"/>
            <a:ext cx="2282760" cy="128232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8"/>
          <p:cNvSpPr/>
          <p:nvPr/>
        </p:nvSpPr>
        <p:spPr>
          <a:xfrm>
            <a:off x="786240" y="2445840"/>
            <a:ext cx="248688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增加分享功能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8"/>
          <p:cNvSpPr/>
          <p:nvPr/>
        </p:nvSpPr>
        <p:spPr>
          <a:xfrm>
            <a:off x="822960" y="2773800"/>
            <a:ext cx="2413800" cy="106704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通过引入类似于阿里开源榜单的分享机制，用户可以轻松生成并分享探索成果的链接，这不仅促进了信息的快速传播，也增强了用户的参与感和归属感。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sgw-dx.xf-yun.com/api/v1/sparkdesk/_173452544036556d75241ed2844fe92ea80861d90ffbd.jpg?authorization=c2ltcGxlLWp3dCBhaz1zcGFya2Rlc2s4MDAwMDAwMDAwMDE7ZXhwPTMzMTEzMjU0NDA7YWxnbz1obWFjLXNoYTI1NjtzaWc9VUJ2RllPYkYrYmFkSnluNGM0U2FYdFAwckU1blF2M1grTjQvbkdSK2hQaz0=&amp;x_location=7YfmxI7B7uKO7jlRxIftd60ZeLD=" id="241" name="Google Shape;241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67160" y="1088280"/>
            <a:ext cx="2282760" cy="128232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8"/>
          <p:cNvSpPr/>
          <p:nvPr/>
        </p:nvSpPr>
        <p:spPr>
          <a:xfrm>
            <a:off x="3328560" y="2445840"/>
            <a:ext cx="248688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展示Openrank变化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8"/>
          <p:cNvSpPr/>
          <p:nvPr/>
        </p:nvSpPr>
        <p:spPr>
          <a:xfrm>
            <a:off x="3401640" y="2773800"/>
            <a:ext cx="2413800" cy="12423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在数据表格中加入Openrank变化的数值显示，特别是对那些贡献度显著变化的个体进行突出展示，这一做法有效激励了用户的积极性，促使他们更加关注自己的贡献与影响。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sgw-dx.xf-yun.com/api/v1/sparkdesk/_1734525443506f94468461d4843a0b962ea6ae7890884.jpg?authorization=c2ltcGxlLWp3dCBhaz1zcGFya2Rlc2s4MDAwMDAwMDAwMDE7ZXhwPTMzMTEzMjU0NDM7YWxnbz1obWFjLXNoYTI1NjtzaWc9QmdYcEpFTzUxZmJGREVuQ0pwc0l2UGtkL3M2YUpKdWlyZFpudnZDbWNIND0=&amp;x_location=7YfmxI7B7uKO7jlRxIftd60ZeLD=" id="244" name="Google Shape;244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09120" y="1088280"/>
            <a:ext cx="2282760" cy="128232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8"/>
          <p:cNvSpPr/>
          <p:nvPr/>
        </p:nvSpPr>
        <p:spPr>
          <a:xfrm>
            <a:off x="5870520" y="2447640"/>
            <a:ext cx="248688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增强交互设计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8"/>
          <p:cNvSpPr/>
          <p:nvPr/>
        </p:nvSpPr>
        <p:spPr>
          <a:xfrm>
            <a:off x="5943600" y="2775240"/>
            <a:ext cx="2413800" cy="12423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通过在页面头部搜索框下方增设可点击并左右移动选择仓库的功能，极大地提升了用户的交互体验。这种直观易用的设计让用户能够更便捷地浏览和选择感兴趣的内容，从而提高了整体的用户满意度。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9"/>
          <p:cNvSpPr/>
          <p:nvPr/>
        </p:nvSpPr>
        <p:spPr>
          <a:xfrm>
            <a:off x="91440" y="2073960"/>
            <a:ext cx="4312800" cy="130608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BFD9"/>
              </a:buClr>
              <a:buSzPts val="6480"/>
              <a:buFont typeface="Arial"/>
              <a:buNone/>
            </a:pPr>
            <a:r>
              <a:rPr b="1" lang="zh-CN" sz="6480" strike="noStrike">
                <a:solidFill>
                  <a:srgbClr val="3ABFD9"/>
                </a:solidFill>
                <a:latin typeface="Arial"/>
                <a:ea typeface="Arial"/>
                <a:cs typeface="Arial"/>
                <a:sym typeface="Arial"/>
              </a:rPr>
              <a:t>THANKS</a:t>
            </a:r>
            <a:endParaRPr b="0" sz="648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9"/>
          <p:cNvSpPr/>
          <p:nvPr/>
        </p:nvSpPr>
        <p:spPr>
          <a:xfrm>
            <a:off x="91440" y="1638360"/>
            <a:ext cx="4312800" cy="130608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6480"/>
              <a:buFont typeface="Microsoft Yahei"/>
              <a:buNone/>
            </a:pPr>
            <a:r>
              <a:rPr b="1" lang="zh-CN" sz="6480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谢谢</a:t>
            </a:r>
            <a:endParaRPr b="0" sz="648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794880" y="1835640"/>
            <a:ext cx="1343880" cy="8841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4030"/>
              <a:buFont typeface="Microsoft Yahei"/>
              <a:buNone/>
            </a:pPr>
            <a:r>
              <a:rPr b="1" i="0" lang="zh-CN" sz="4030" u="none" cap="none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目录</a:t>
            </a:r>
            <a:endParaRPr b="0" i="0" sz="403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2079720" y="2107800"/>
            <a:ext cx="360" cy="406440"/>
          </a:xfrm>
          <a:custGeom>
            <a:rect b="b" l="l" r="r" t="t"/>
            <a:pathLst>
              <a:path extrusionOk="0" h="406685" w="120000">
                <a:moveTo>
                  <a:pt x="0" y="0"/>
                </a:moveTo>
                <a:lnTo>
                  <a:pt x="0" y="406685"/>
                </a:lnTo>
              </a:path>
            </a:pathLst>
          </a:custGeom>
          <a:noFill/>
          <a:ln cap="flat" cmpd="sng" w="28575">
            <a:solidFill>
              <a:srgbClr val="3ABFD9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15"/>
          <p:cNvSpPr/>
          <p:nvPr/>
        </p:nvSpPr>
        <p:spPr>
          <a:xfrm>
            <a:off x="3999600" y="629280"/>
            <a:ext cx="360" cy="3884400"/>
          </a:xfrm>
          <a:custGeom>
            <a:rect b="b" l="l" r="r" t="t"/>
            <a:pathLst>
              <a:path extrusionOk="0" h="3884916" w="120000">
                <a:moveTo>
                  <a:pt x="0" y="0"/>
                </a:moveTo>
                <a:lnTo>
                  <a:pt x="0" y="3884916"/>
                </a:lnTo>
              </a:path>
            </a:pathLst>
          </a:custGeom>
          <a:noFill/>
          <a:ln cap="flat" cmpd="sng" w="9525">
            <a:solidFill>
              <a:srgbClr val="2A2A2A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15"/>
          <p:cNvSpPr/>
          <p:nvPr/>
        </p:nvSpPr>
        <p:spPr>
          <a:xfrm>
            <a:off x="2234880" y="2055240"/>
            <a:ext cx="1407960" cy="4881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29"/>
              <a:buFont typeface="Microsoft Yahei"/>
              <a:buNone/>
            </a:pPr>
            <a:r>
              <a:rPr b="1" i="0" lang="zh-CN" sz="1729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CATALOG</a:t>
            </a:r>
            <a:endParaRPr b="0" i="0" sz="1729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389520" y="2158920"/>
            <a:ext cx="303840" cy="303840"/>
          </a:xfrm>
          <a:custGeom>
            <a:rect b="b" l="l" r="r" t="t"/>
            <a:pathLst>
              <a:path extrusionOk="0" h="304242" w="304242">
                <a:moveTo>
                  <a:pt x="152121" y="0"/>
                </a:moveTo>
                <a:cubicBezTo>
                  <a:pt x="236079" y="0"/>
                  <a:pt x="304242" y="68163"/>
                  <a:pt x="304242" y="152121"/>
                </a:cubicBezTo>
                <a:cubicBezTo>
                  <a:pt x="304242" y="236079"/>
                  <a:pt x="236079" y="304242"/>
                  <a:pt x="152121" y="304242"/>
                </a:cubicBezTo>
                <a:cubicBezTo>
                  <a:pt x="68163" y="304242"/>
                  <a:pt x="0" y="236079"/>
                  <a:pt x="0" y="152121"/>
                </a:cubicBezTo>
                <a:cubicBezTo>
                  <a:pt x="0" y="68163"/>
                  <a:pt x="68163" y="0"/>
                  <a:pt x="152121" y="0"/>
                </a:cubicBezTo>
                <a:close/>
              </a:path>
            </a:pathLst>
          </a:custGeom>
          <a:solidFill>
            <a:srgbClr val="3AD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1025640" y="2793240"/>
            <a:ext cx="182520" cy="182520"/>
          </a:xfrm>
          <a:custGeom>
            <a:rect b="b" l="l" r="r" t="t"/>
            <a:pathLst>
              <a:path extrusionOk="0" h="182880" w="182880"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3AD9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4920480" y="686160"/>
            <a:ext cx="3017160" cy="43812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"/>
              <a:buFont typeface="Microsoft Yahei"/>
              <a:buNone/>
            </a:pPr>
            <a:r>
              <a:rPr b="0" i="0" lang="zh-CN" sz="144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项目概述</a:t>
            </a:r>
            <a:endParaRPr b="0" i="0" sz="144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4298400" y="594720"/>
            <a:ext cx="7128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2300"/>
              <a:buFont typeface="Microsoft Yahei"/>
              <a:buNone/>
            </a:pPr>
            <a:r>
              <a:rPr b="1" i="0" lang="zh-CN" sz="2300" u="none" cap="none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01</a:t>
            </a:r>
            <a:endParaRPr b="0" i="0" sz="2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4919760" y="1158120"/>
            <a:ext cx="3017160" cy="43812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"/>
              <a:buFont typeface="Microsoft Yahei"/>
              <a:buNone/>
            </a:pPr>
            <a:r>
              <a:rPr b="0" i="0" lang="zh-CN" sz="144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UI设计</a:t>
            </a:r>
            <a:r>
              <a:rPr lang="zh-CN" sz="144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具体实现</a:t>
            </a:r>
            <a:endParaRPr b="0" i="0" sz="144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4298040" y="1066680"/>
            <a:ext cx="7128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2300"/>
              <a:buFont typeface="Microsoft Yahei"/>
              <a:buNone/>
            </a:pPr>
            <a:r>
              <a:rPr b="1" i="0" lang="zh-CN" sz="2300" u="none" cap="none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02</a:t>
            </a:r>
            <a:endParaRPr b="0" i="0" sz="2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4298040" y="1517040"/>
            <a:ext cx="7128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2300"/>
              <a:buFont typeface="Microsoft Yahei"/>
              <a:buNone/>
            </a:pPr>
            <a:r>
              <a:t/>
            </a:r>
            <a:endParaRPr b="0" i="0" sz="2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4919760" y="1704440"/>
            <a:ext cx="30171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"/>
              <a:buFont typeface="Microsoft Yahei"/>
              <a:buNone/>
            </a:pPr>
            <a:r>
              <a:rPr b="0" i="0" lang="zh-CN" sz="144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项目成果与影响</a:t>
            </a:r>
            <a:endParaRPr b="0" i="0" sz="144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4298390" y="1630100"/>
            <a:ext cx="7128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2300"/>
              <a:buFont typeface="Microsoft Yahei"/>
              <a:buNone/>
            </a:pPr>
            <a:r>
              <a:rPr b="1" i="0" lang="zh-CN" sz="2300" u="none" cap="none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</a:t>
            </a:r>
            <a:r>
              <a:rPr b="1" lang="zh-CN" sz="2300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3</a:t>
            </a:r>
            <a:endParaRPr b="0" i="0" sz="2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372960" y="1345680"/>
            <a:ext cx="1928160" cy="1677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8640"/>
              <a:buFont typeface="Arial"/>
              <a:buNone/>
            </a:pPr>
            <a:r>
              <a:rPr b="1" i="0" lang="zh-CN" sz="8640" u="none" cap="none" strike="noStrike">
                <a:solidFill>
                  <a:srgbClr val="3AD9C6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864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648000" y="2783160"/>
            <a:ext cx="5546880" cy="6861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Font typeface="Microsoft Yahei"/>
              <a:buNone/>
            </a:pPr>
            <a:r>
              <a:rPr b="1" i="0" lang="zh-CN" sz="288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项目概述</a:t>
            </a:r>
            <a:endParaRPr b="0" i="0" sz="288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76FEBA"/>
              </a:buClr>
              <a:buSzPts val="2300"/>
              <a:buFont typeface="Microsoft Yahei"/>
              <a:buNone/>
            </a:pPr>
            <a:r>
              <a:rPr b="1" i="0" lang="zh-CN" sz="2300" u="none" cap="none" strike="noStrike">
                <a:solidFill>
                  <a:srgbClr val="76FEB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界面设计</a:t>
            </a:r>
            <a:endParaRPr b="0" i="0" sz="2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410" y="1461335"/>
            <a:ext cx="6774840" cy="394524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/>
        </p:nvSpPr>
        <p:spPr>
          <a:xfrm>
            <a:off x="914400" y="685800"/>
            <a:ext cx="774504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我们使用 pixso 实现原型的设计：https://pixso.cn/app/editor/PEcWcFeOkRN9x_Z401CQ-w?icon_type=1&amp;page-id=0%3A1 邀请您加入 Pixso 设计文件「设计文件」， 密码：R3tC</a:t>
            </a:r>
            <a:endParaRPr b="0" sz="140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76FEBA"/>
              </a:buClr>
              <a:buSzPts val="2300"/>
              <a:buFont typeface="Microsoft Yahei"/>
              <a:buNone/>
            </a:pPr>
            <a:r>
              <a:rPr b="1" lang="zh-CN" sz="2300" strike="noStrike">
                <a:solidFill>
                  <a:srgbClr val="76FEB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界面设计理念</a:t>
            </a:r>
            <a:endParaRPr b="0" sz="2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8"/>
          <p:cNvSpPr/>
          <p:nvPr/>
        </p:nvSpPr>
        <p:spPr>
          <a:xfrm rot="2700000">
            <a:off x="844560" y="3288960"/>
            <a:ext cx="566640" cy="566640"/>
          </a:xfrm>
          <a:custGeom>
            <a:rect b="b" l="l" r="r" t="t"/>
            <a:pathLst>
              <a:path extrusionOk="0" h="566928" w="566928"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5196FF">
              <a:alpha val="49803"/>
            </a:srgbClr>
          </a:solidFill>
          <a:ln>
            <a:noFill/>
          </a:ln>
        </p:spPr>
      </p:sp>
      <p:sp>
        <p:nvSpPr>
          <p:cNvPr id="110" name="Google Shape;110;p18"/>
          <p:cNvSpPr/>
          <p:nvPr/>
        </p:nvSpPr>
        <p:spPr>
          <a:xfrm rot="2700000">
            <a:off x="844560" y="2253960"/>
            <a:ext cx="566640" cy="566640"/>
          </a:xfrm>
          <a:custGeom>
            <a:rect b="b" l="l" r="r" t="t"/>
            <a:pathLst>
              <a:path extrusionOk="0" h="566928" w="566928"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5196FF">
              <a:alpha val="49803"/>
            </a:srgbClr>
          </a:solidFill>
          <a:ln>
            <a:noFill/>
          </a:ln>
        </p:spPr>
      </p:sp>
      <p:sp>
        <p:nvSpPr>
          <p:cNvPr id="111" name="Google Shape;111;p18"/>
          <p:cNvSpPr/>
          <p:nvPr/>
        </p:nvSpPr>
        <p:spPr>
          <a:xfrm rot="2700000">
            <a:off x="844560" y="2790360"/>
            <a:ext cx="566640" cy="566640"/>
          </a:xfrm>
          <a:custGeom>
            <a:rect b="b" l="l" r="r" t="t"/>
            <a:pathLst>
              <a:path extrusionOk="0" h="566928" w="566928"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0084FF"/>
          </a:solidFill>
          <a:ln>
            <a:noFill/>
          </a:ln>
        </p:spPr>
      </p:sp>
      <p:sp>
        <p:nvSpPr>
          <p:cNvPr id="112" name="Google Shape;112;p18"/>
          <p:cNvSpPr/>
          <p:nvPr/>
        </p:nvSpPr>
        <p:spPr>
          <a:xfrm rot="2700000">
            <a:off x="844560" y="3820320"/>
            <a:ext cx="566640" cy="566640"/>
          </a:xfrm>
          <a:custGeom>
            <a:rect b="b" l="l" r="r" t="t"/>
            <a:pathLst>
              <a:path extrusionOk="0" h="566928" w="566928"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0084FF"/>
          </a:solidFill>
          <a:ln>
            <a:noFill/>
          </a:ln>
        </p:spPr>
      </p:sp>
      <p:sp>
        <p:nvSpPr>
          <p:cNvPr id="113" name="Google Shape;113;p18"/>
          <p:cNvSpPr/>
          <p:nvPr/>
        </p:nvSpPr>
        <p:spPr>
          <a:xfrm rot="2700000">
            <a:off x="844560" y="1717200"/>
            <a:ext cx="566640" cy="566640"/>
          </a:xfrm>
          <a:custGeom>
            <a:rect b="b" l="l" r="r" t="t"/>
            <a:pathLst>
              <a:path extrusionOk="0" h="566928" w="566928"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0084FF"/>
          </a:solidFill>
          <a:ln>
            <a:noFill/>
          </a:ln>
        </p:spPr>
      </p:sp>
      <p:sp>
        <p:nvSpPr>
          <p:cNvPr id="114" name="Google Shape;114;p18"/>
          <p:cNvSpPr/>
          <p:nvPr/>
        </p:nvSpPr>
        <p:spPr>
          <a:xfrm>
            <a:off x="786240" y="2790720"/>
            <a:ext cx="683280" cy="53712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20"/>
              <a:buFont typeface="Microsoft Yahei"/>
              <a:buNone/>
            </a:pPr>
            <a:r>
              <a:rPr b="1" lang="zh-CN" sz="202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02</a:t>
            </a:r>
            <a:endParaRPr b="0" sz="202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8"/>
          <p:cNvSpPr/>
          <p:nvPr/>
        </p:nvSpPr>
        <p:spPr>
          <a:xfrm>
            <a:off x="786240" y="3820680"/>
            <a:ext cx="683280" cy="53712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20"/>
              <a:buFont typeface="Microsoft Yahei"/>
              <a:buNone/>
            </a:pPr>
            <a:r>
              <a:rPr b="1" lang="zh-CN" sz="202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03</a:t>
            </a:r>
            <a:endParaRPr b="0" sz="202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786240" y="1717560"/>
            <a:ext cx="683280" cy="53712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20"/>
              <a:buFont typeface="Microsoft Yahei"/>
              <a:buNone/>
            </a:pPr>
            <a:r>
              <a:rPr b="1" lang="zh-CN" sz="202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01</a:t>
            </a:r>
            <a:endParaRPr b="0" sz="202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8"/>
          <p:cNvSpPr/>
          <p:nvPr/>
        </p:nvSpPr>
        <p:spPr>
          <a:xfrm>
            <a:off x="1378080" y="1609560"/>
            <a:ext cx="7030080" cy="822600"/>
          </a:xfrm>
          <a:custGeom>
            <a:rect b="b" l="l" r="r" t="t"/>
            <a:pathLst>
              <a:path extrusionOk="0" h="822960" w="7030578">
                <a:moveTo>
                  <a:pt x="102870" y="0"/>
                </a:moveTo>
                <a:lnTo>
                  <a:pt x="6927708" y="0"/>
                </a:lnTo>
                <a:quadBezTo>
                  <a:pt x="7030578" y="0"/>
                  <a:pt x="7030578" y="102870"/>
                </a:quadBezTo>
                <a:lnTo>
                  <a:pt x="7030578" y="720090"/>
                </a:lnTo>
                <a:quadBezTo>
                  <a:pt x="7030578" y="822960"/>
                  <a:pt x="6927708" y="822960"/>
                </a:quadBezTo>
                <a:lnTo>
                  <a:pt x="102870" y="822960"/>
                </a:lnTo>
                <a:quadBezTo>
                  <a:pt x="0" y="822960"/>
                  <a:pt x="0" y="720090"/>
                </a:quadBezTo>
                <a:lnTo>
                  <a:pt x="0" y="102870"/>
                </a:lnTo>
                <a:quadBezTo>
                  <a:pt x="0" y="0"/>
                  <a:pt x="102870" y="0"/>
                </a:quadBezTo>
                <a:close/>
              </a:path>
            </a:pathLst>
          </a:custGeom>
          <a:noFill/>
          <a:ln cap="flat" cmpd="sng" w="19050">
            <a:solidFill>
              <a:srgbClr val="3AD9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1528920" y="1797120"/>
            <a:ext cx="237708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AC99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0DAC9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增加分享功能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8"/>
          <p:cNvSpPr/>
          <p:nvPr/>
        </p:nvSpPr>
        <p:spPr>
          <a:xfrm>
            <a:off x="3906720" y="1600560"/>
            <a:ext cx="4501440" cy="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通过引入类似于阿里开源榜单的分享机制，用户可以轻松生成并分享自己的探索成果链接，这不仅促进了知识的传播，也增强了社区间的互动与合作。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1378080" y="2682360"/>
            <a:ext cx="7038360" cy="822600"/>
          </a:xfrm>
          <a:custGeom>
            <a:rect b="b" l="l" r="r" t="t"/>
            <a:pathLst>
              <a:path extrusionOk="0" h="822960" w="7038804">
                <a:moveTo>
                  <a:pt x="102870" y="0"/>
                </a:moveTo>
                <a:lnTo>
                  <a:pt x="6935934" y="0"/>
                </a:lnTo>
                <a:quadBezTo>
                  <a:pt x="7038804" y="0"/>
                  <a:pt x="7038804" y="102870"/>
                </a:quadBezTo>
                <a:lnTo>
                  <a:pt x="7038804" y="720090"/>
                </a:lnTo>
                <a:quadBezTo>
                  <a:pt x="7038804" y="822960"/>
                  <a:pt x="6935934" y="822960"/>
                </a:quadBezTo>
                <a:lnTo>
                  <a:pt x="102870" y="822960"/>
                </a:lnTo>
                <a:quadBezTo>
                  <a:pt x="0" y="822960"/>
                  <a:pt x="0" y="720090"/>
                </a:quadBezTo>
                <a:lnTo>
                  <a:pt x="0" y="102870"/>
                </a:lnTo>
                <a:quadBezTo>
                  <a:pt x="0" y="0"/>
                  <a:pt x="102870" y="0"/>
                </a:quadBezTo>
                <a:close/>
              </a:path>
            </a:pathLst>
          </a:custGeom>
          <a:noFill/>
          <a:ln cap="flat" cmpd="sng" w="19050">
            <a:solidFill>
              <a:srgbClr val="3AD9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1378080" y="3712680"/>
            <a:ext cx="7030080" cy="822600"/>
          </a:xfrm>
          <a:custGeom>
            <a:rect b="b" l="l" r="r" t="t"/>
            <a:pathLst>
              <a:path extrusionOk="0" h="822960" w="7030578">
                <a:moveTo>
                  <a:pt x="102870" y="0"/>
                </a:moveTo>
                <a:lnTo>
                  <a:pt x="6927708" y="0"/>
                </a:lnTo>
                <a:quadBezTo>
                  <a:pt x="7030578" y="0"/>
                  <a:pt x="7030578" y="102870"/>
                </a:quadBezTo>
                <a:lnTo>
                  <a:pt x="7030578" y="720090"/>
                </a:lnTo>
                <a:quadBezTo>
                  <a:pt x="7030578" y="822960"/>
                  <a:pt x="6927708" y="822960"/>
                </a:quadBezTo>
                <a:lnTo>
                  <a:pt x="102870" y="822960"/>
                </a:lnTo>
                <a:quadBezTo>
                  <a:pt x="0" y="822960"/>
                  <a:pt x="0" y="720090"/>
                </a:quadBezTo>
                <a:lnTo>
                  <a:pt x="0" y="102870"/>
                </a:lnTo>
                <a:quadBezTo>
                  <a:pt x="0" y="0"/>
                  <a:pt x="102870" y="0"/>
                </a:quadBezTo>
                <a:close/>
              </a:path>
            </a:pathLst>
          </a:custGeom>
          <a:noFill/>
          <a:ln cap="flat" cmpd="sng" w="19050">
            <a:solidFill>
              <a:srgbClr val="3AD9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1528920" y="2869560"/>
            <a:ext cx="237708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AC99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0DAC9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OpenRank变化显示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8"/>
          <p:cNvSpPr/>
          <p:nvPr/>
        </p:nvSpPr>
        <p:spPr>
          <a:xfrm>
            <a:off x="3906720" y="2673000"/>
            <a:ext cx="4501440" cy="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在贡献者排名表格中新增OpenRank变化的数值展示，这一改进使得对贡献度显著变化的贡献者一目了然，从而激励更多用户积极参与和贡献。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8"/>
          <p:cNvSpPr/>
          <p:nvPr/>
        </p:nvSpPr>
        <p:spPr>
          <a:xfrm>
            <a:off x="1529280" y="3900240"/>
            <a:ext cx="2377080" cy="4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AC99"/>
              </a:buClr>
              <a:buSzPts val="1729"/>
              <a:buFont typeface="Microsoft Yahei"/>
              <a:buNone/>
            </a:pPr>
            <a:r>
              <a:rPr b="1" lang="zh-CN" sz="1729" strike="noStrike">
                <a:solidFill>
                  <a:srgbClr val="0DAC9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悬浮显示详情功能</a:t>
            </a:r>
            <a:endParaRPr b="0" sz="1729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3908520" y="3703680"/>
            <a:ext cx="4499640" cy="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1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为了更全面地展示信息，来源部分增加了悬浮显示功能。当用户将鼠标悬停在特定区域时，未完全展示的信息将以悬浮窗口的形式呈现，提高了信息的可读性和用户体验。</a:t>
            </a:r>
            <a:endParaRPr b="0" sz="11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549000" y="762840"/>
            <a:ext cx="8137800" cy="608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C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本参赛作品根据 open-digger 提供的社区 Openrank 数据，并且基于队长对于开源之夏项目 “社区 Openrank 排行榜的页面开发” 进行进一步开发，使得 Openrank 排行榜更加美观易用。</a:t>
            </a:r>
            <a:endParaRPr b="0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76FEBA"/>
              </a:buClr>
              <a:buSzPts val="2300"/>
              <a:buFont typeface="Microsoft Yahei"/>
              <a:buNone/>
            </a:pPr>
            <a:r>
              <a:rPr b="1" lang="zh-CN" sz="2300">
                <a:solidFill>
                  <a:srgbClr val="76FEB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运行项目</a:t>
            </a:r>
            <a:endParaRPr b="0" i="0" sz="2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914400" y="685800"/>
            <a:ext cx="7745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lt1"/>
                </a:solidFill>
              </a:rPr>
              <a:t>本项目仓库地址：</a:t>
            </a:r>
            <a:r>
              <a:rPr lang="zh-CN" u="sng">
                <a:solidFill>
                  <a:schemeClr val="hlink"/>
                </a:solidFill>
                <a:hlinkClick r:id="rId4"/>
              </a:rPr>
              <a:t>https://github.com/Bruce-Jay/data-digger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lt1"/>
                </a:solidFill>
              </a:rPr>
              <a:t>用户可以通过 git 下载到本地，在安装 npm 环境后，在根目录下执行 npm install，待安装完成后执行 npm start 即可。</a:t>
            </a:r>
            <a:endParaRPr>
              <a:solidFill>
                <a:schemeClr val="lt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lt1"/>
                </a:solidFill>
              </a:rPr>
              <a:t>由于目前项目还未开发完善，故尚未部署上线。预计决赛展示时可以部署上线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7600" y="1830550"/>
            <a:ext cx="3878696" cy="3238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/>
          <p:nvPr/>
        </p:nvSpPr>
        <p:spPr>
          <a:xfrm>
            <a:off x="372960" y="1345680"/>
            <a:ext cx="1928160" cy="1677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8640"/>
              <a:buFont typeface="Arial"/>
              <a:buNone/>
            </a:pPr>
            <a:r>
              <a:rPr b="1" lang="zh-CN" sz="8640" strike="noStrike">
                <a:solidFill>
                  <a:srgbClr val="3AD9C6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sz="864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0"/>
          <p:cNvSpPr/>
          <p:nvPr/>
        </p:nvSpPr>
        <p:spPr>
          <a:xfrm>
            <a:off x="648000" y="2783160"/>
            <a:ext cx="5546880" cy="6861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Font typeface="Microsoft Yahei"/>
              <a:buNone/>
            </a:pPr>
            <a:r>
              <a:rPr b="1" lang="zh-CN" sz="288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UI设计</a:t>
            </a:r>
            <a:r>
              <a:rPr b="1" lang="zh-CN" sz="288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具体实现</a:t>
            </a:r>
            <a:endParaRPr b="0" sz="288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76FEBA"/>
              </a:buClr>
              <a:buSzPts val="2300"/>
              <a:buFont typeface="Microsoft Yahei"/>
              <a:buNone/>
            </a:pPr>
            <a:r>
              <a:rPr b="1" lang="zh-CN" sz="2300" strike="noStrike">
                <a:solidFill>
                  <a:srgbClr val="76FEB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增加分享功能</a:t>
            </a:r>
            <a:endParaRPr b="0" sz="23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5801" y="1195725"/>
            <a:ext cx="4723674" cy="295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1"/>
          <p:cNvSpPr txBox="1"/>
          <p:nvPr/>
        </p:nvSpPr>
        <p:spPr>
          <a:xfrm>
            <a:off x="229425" y="1677475"/>
            <a:ext cx="35850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chemeClr val="lt1"/>
                </a:solidFill>
              </a:rPr>
              <a:t>用户在查询完成仓库以后，查询信息被应用保存。点击左边的分享榜单按钮，即可复制链接到剪贴板，访问该链接则可直接获取仓库的各类开源信息。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chemeClr val="lt1"/>
                </a:solidFill>
              </a:rPr>
              <a:t>详见gif图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76FEBA"/>
              </a:buClr>
              <a:buSzPts val="2300"/>
              <a:buFont typeface="Arial"/>
              <a:buNone/>
            </a:pPr>
            <a:r>
              <a:rPr b="1" lang="zh-CN" sz="2300" strike="noStrike">
                <a:solidFill>
                  <a:srgbClr val="76FEBA"/>
                </a:solidFill>
                <a:latin typeface="Arial"/>
                <a:ea typeface="Arial"/>
                <a:cs typeface="Arial"/>
                <a:sym typeface="Arial"/>
              </a:rPr>
              <a:t>OpenRank</a:t>
            </a:r>
            <a:r>
              <a:rPr b="1" lang="zh-CN" sz="2300" strike="noStrike">
                <a:solidFill>
                  <a:srgbClr val="76FEBA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变化显示</a:t>
            </a:r>
            <a:endParaRPr b="0" sz="23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2"/>
          <p:cNvSpPr/>
          <p:nvPr/>
        </p:nvSpPr>
        <p:spPr>
          <a:xfrm>
            <a:off x="3485160" y="1130760"/>
            <a:ext cx="3309480" cy="46296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1580"/>
              <a:buFont typeface="Microsoft Yahei"/>
              <a:buNone/>
            </a:pPr>
            <a:r>
              <a:rPr b="1" lang="zh-CN" sz="1580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贡献度变化展示</a:t>
            </a:r>
            <a:endParaRPr b="0" sz="158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2"/>
          <p:cNvSpPr/>
          <p:nvPr/>
        </p:nvSpPr>
        <p:spPr>
          <a:xfrm>
            <a:off x="3485160" y="1427400"/>
            <a:ext cx="5211720" cy="54108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4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OpenRank变化显示通过在表格中增加数值，直观地向用户展示了贡献者</a:t>
            </a:r>
            <a:r>
              <a:rPr lang="zh-CN" sz="145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与上个月相比</a:t>
            </a:r>
            <a:r>
              <a:rPr b="0" lang="zh-CN" sz="14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的贡献度变化情况，帮助用户快速了解哪些贡献者的表现有显著提升或下降。</a:t>
            </a:r>
            <a:endParaRPr b="0" sz="14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2"/>
          <p:cNvSpPr/>
          <p:nvPr/>
        </p:nvSpPr>
        <p:spPr>
          <a:xfrm>
            <a:off x="3485160" y="2760785"/>
            <a:ext cx="45072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3AD9C6"/>
              </a:buClr>
              <a:buSzPts val="1580"/>
              <a:buFont typeface="Microsoft Yahei"/>
              <a:buNone/>
            </a:pPr>
            <a:r>
              <a:rPr b="1" lang="zh-CN" sz="1580" strike="noStrike">
                <a:solidFill>
                  <a:srgbClr val="3AD9C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数据驱动的决策支持</a:t>
            </a:r>
            <a:endParaRPr b="0" sz="158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2"/>
          <p:cNvSpPr/>
          <p:nvPr/>
        </p:nvSpPr>
        <p:spPr>
          <a:xfrm>
            <a:off x="3485222" y="3164495"/>
            <a:ext cx="52116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5400" lIns="95400" spcFirstLastPara="1" rIns="95400" wrap="square" tIns="954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icrosoft Yahei"/>
              <a:buNone/>
            </a:pPr>
            <a:r>
              <a:rPr b="0" lang="zh-CN" sz="1450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利用OpenRank变化显示的数据，组织可以更准确地评估成员的贡献和表现，从而做出更合理的奖励和激励决策，提高团队的整体效率。</a:t>
            </a:r>
            <a:endParaRPr b="0" sz="145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77800"/>
            <a:ext cx="3180359" cy="3786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